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58" r:id="rId6"/>
    <p:sldId id="259" r:id="rId7"/>
    <p:sldId id="263" r:id="rId8"/>
    <p:sldId id="262" r:id="rId9"/>
    <p:sldId id="276" r:id="rId10"/>
    <p:sldId id="270" r:id="rId11"/>
    <p:sldId id="271" r:id="rId12"/>
    <p:sldId id="272" r:id="rId13"/>
    <p:sldId id="274" r:id="rId14"/>
    <p:sldId id="275" r:id="rId15"/>
    <p:sldId id="273" r:id="rId16"/>
    <p:sldId id="267" r:id="rId17"/>
    <p:sldId id="277" r:id="rId18"/>
    <p:sldId id="278" r:id="rId19"/>
    <p:sldId id="279" r:id="rId20"/>
    <p:sldId id="281" r:id="rId21"/>
    <p:sldId id="280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9"/>
    <p:restoredTop sz="94762"/>
  </p:normalViewPr>
  <p:slideViewPr>
    <p:cSldViewPr snapToGrid="0">
      <p:cViewPr>
        <p:scale>
          <a:sx n="125" d="100"/>
          <a:sy n="12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7E294-8202-F347-864E-498EAA44FB13}" type="datetimeFigureOut">
              <a:rPr lang="it-IT" smtClean="0"/>
              <a:t>11/02/25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63296-F8AE-C044-89BB-6572A54353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640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prima cosa abbiamo deciso di applicare la </a:t>
            </a:r>
            <a:r>
              <a:rPr lang="it-IT" dirty="0" err="1"/>
              <a:t>separzione</a:t>
            </a:r>
            <a:r>
              <a:rPr lang="it-IT" dirty="0"/>
              <a:t> </a:t>
            </a:r>
            <a:r>
              <a:rPr lang="it-IT" dirty="0" err="1"/>
              <a:t>mvc</a:t>
            </a:r>
            <a:r>
              <a:rPr lang="it-IT" dirty="0"/>
              <a:t> per partire da una chiara e migliore separazione delle </a:t>
            </a:r>
            <a:r>
              <a:rPr lang="it-IT" dirty="0" err="1"/>
              <a:t>responsabilita</a:t>
            </a:r>
            <a:r>
              <a:rPr lang="it-IT" dirty="0"/>
              <a:t> nel progetto, quindi ci siamo trovati davanti a due opzioni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63296-F8AE-C044-89BB-6572A543531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5722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Basso accoppiamento: non crea direttamente manager e </a:t>
            </a:r>
            <a:r>
              <a:rPr lang="it-IT" dirty="0" err="1"/>
              <a:t>managerview</a:t>
            </a:r>
            <a:r>
              <a:rPr lang="it-IT" dirty="0"/>
              <a:t> ma riceve le istanze </a:t>
            </a:r>
            <a:r>
              <a:rPr lang="it-IT" dirty="0" err="1"/>
              <a:t>gia</a:t>
            </a:r>
            <a:r>
              <a:rPr lang="it-IT" dirty="0"/>
              <a:t> costruite con </a:t>
            </a:r>
            <a:r>
              <a:rPr lang="it-IT" dirty="0" err="1"/>
              <a:t>depency</a:t>
            </a:r>
            <a:r>
              <a:rPr lang="it-IT" dirty="0"/>
              <a:t> injection (se cambiano  le loro </a:t>
            </a:r>
            <a:r>
              <a:rPr lang="it-IT" dirty="0" err="1"/>
              <a:t>implementazoni</a:t>
            </a:r>
            <a:r>
              <a:rPr lang="it-IT" dirty="0"/>
              <a:t> non dobbiamo </a:t>
            </a:r>
            <a:r>
              <a:rPr lang="it-IT" dirty="0" err="1"/>
              <a:t>modifcare</a:t>
            </a:r>
            <a:r>
              <a:rPr lang="it-IT" dirty="0"/>
              <a:t> il controller)</a:t>
            </a:r>
          </a:p>
          <a:p>
            <a:r>
              <a:rPr lang="it-IT" dirty="0"/>
              <a:t>Alta coesione: ha metodi che si occupano solo del flusso tra </a:t>
            </a:r>
            <a:r>
              <a:rPr lang="it-IT" dirty="0" err="1"/>
              <a:t>view</a:t>
            </a:r>
            <a:r>
              <a:rPr lang="it-IT" dirty="0"/>
              <a:t> e logica di business con </a:t>
            </a:r>
            <a:r>
              <a:rPr lang="it-IT" dirty="0" err="1"/>
              <a:t>responasbilita</a:t>
            </a:r>
            <a:r>
              <a:rPr lang="it-IT" dirty="0"/>
              <a:t> ben chiare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63296-F8AE-C044-89BB-6572A543531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89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Ingredient</a:t>
            </a:r>
            <a:r>
              <a:rPr lang="it-IT" dirty="0"/>
              <a:t> </a:t>
            </a:r>
            <a:r>
              <a:rPr lang="it-IT" dirty="0" err="1"/>
              <a:t>Factory</a:t>
            </a:r>
            <a:r>
              <a:rPr lang="it-IT" dirty="0"/>
              <a:t> nasconde la logica di creazione, ha due metodi statici per creare </a:t>
            </a:r>
            <a:r>
              <a:rPr lang="it-IT" dirty="0" err="1"/>
              <a:t>IdentifiableIngredient</a:t>
            </a:r>
            <a:r>
              <a:rPr lang="it-IT" dirty="0"/>
              <a:t> ed ha una dipendenza da </a:t>
            </a:r>
            <a:r>
              <a:rPr lang="it-IT" dirty="0" err="1"/>
              <a:t>IdentifiableIngredient</a:t>
            </a:r>
            <a:r>
              <a:rPr lang="it-IT" dirty="0"/>
              <a:t> perché lo crea, </a:t>
            </a:r>
            <a:r>
              <a:rPr lang="it-IT" dirty="0" err="1"/>
              <a:t>genericIngredient</a:t>
            </a:r>
            <a:r>
              <a:rPr lang="it-IT" dirty="0"/>
              <a:t> è un oggetto che rappresenta le informazioni comuni sugli ingredienti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63296-F8AE-C044-89BB-6572A543531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5280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Ingredient</a:t>
            </a:r>
            <a:r>
              <a:rPr lang="it-IT" dirty="0"/>
              <a:t> </a:t>
            </a:r>
            <a:r>
              <a:rPr lang="it-IT" dirty="0" err="1"/>
              <a:t>Factory</a:t>
            </a:r>
            <a:r>
              <a:rPr lang="it-IT" dirty="0"/>
              <a:t> nasconde la logica di creazione, ha due metodi statici per creare </a:t>
            </a:r>
            <a:r>
              <a:rPr lang="it-IT" dirty="0" err="1"/>
              <a:t>IdentifiableIngredient</a:t>
            </a:r>
            <a:r>
              <a:rPr lang="it-IT" dirty="0"/>
              <a:t> ed ha una dipendenza da </a:t>
            </a:r>
            <a:r>
              <a:rPr lang="it-IT" dirty="0" err="1"/>
              <a:t>IdentifiableIngredient</a:t>
            </a:r>
            <a:r>
              <a:rPr lang="it-IT" dirty="0"/>
              <a:t> perché lo crea, </a:t>
            </a:r>
            <a:r>
              <a:rPr lang="it-IT" dirty="0" err="1"/>
              <a:t>genericIngredient</a:t>
            </a:r>
            <a:r>
              <a:rPr lang="it-IT" dirty="0"/>
              <a:t> è un oggetto che rappresenta le informazioni comuni sugli ingredienti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63296-F8AE-C044-89BB-6572A543531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07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8DE52-3128-57C7-DC50-F166A9943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51829FD-80F9-26A5-78E2-ED0008EED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F41941-20F3-0252-5266-965F8DE9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4965-704A-BA44-BABC-BB3BA8D156B7}" type="datetime1">
              <a:rPr lang="it-IT" smtClean="0"/>
              <a:t>11/02/25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38C85F-7B43-4824-B98B-B9B3280C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2B68DF-FAC9-A346-CCF8-4C111B62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49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6FD1BC-1BE9-DC0F-D1CA-F37564BC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33D5DFF-EF90-45BC-0246-06A68E5AA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173CCF-107B-3200-C5BC-D0623FC2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BB33-DFE5-2D49-B312-B6076CCB1381}" type="datetime1">
              <a:rPr lang="it-IT" smtClean="0"/>
              <a:t>11/02/25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95D114-4B24-EBDF-95C8-D48A2F3F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C0BE09-9097-31EE-976F-DC0BCA6B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319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1C50FFF-2321-D77F-6A8B-5344101FC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E051B25-FAD6-70AC-B4BF-37AB3CBA6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DDB0E9-06AE-0D0D-E2BC-5A31C0AC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6DBB0-D921-B54E-8FE6-F004CE7BDF1F}" type="datetime1">
              <a:rPr lang="it-IT" smtClean="0"/>
              <a:t>11/02/25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E712F9-5E8A-8878-BA82-4C0F62653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A77BE1-D83F-7FA2-F831-CB0624C7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199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0ABCD-F8D5-4F43-4C70-88F51632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CA261B-3D8B-4F22-14E7-3E473257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66E9A9-4B6F-C400-0FDC-DC57B1D97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0EA5-2AA8-1643-AB88-D21AB5B73733}" type="datetime1">
              <a:rPr lang="it-IT" smtClean="0"/>
              <a:t>11/02/25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BDE301-B068-59A8-7640-9454BE27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DAA24F-A645-0C25-235C-9D45D120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9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53C8F4-F11A-CC3A-224E-1FB42F8F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1BBE44-21AE-10E6-38F0-7C96A6566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C76565-67D4-BE6F-CB91-C6A45D44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EBD3-105B-8641-A9F9-FF2E41D64294}" type="datetime1">
              <a:rPr lang="it-IT" smtClean="0"/>
              <a:t>11/02/25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E1FC3C-B873-FB45-A6A4-A353F356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8E4B9E-192B-48EE-8297-228473CE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880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E45671-2093-EF17-E034-CAC9C4B7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18C0D6-16D4-4D99-45C3-010D399FE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F6AF39-1D9B-74BA-974C-95ECB9031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4F4AE5-F50F-CBCF-1CBC-AADE92AF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B1D-2378-F14E-BEFC-E76AFA59EEFF}" type="datetime1">
              <a:rPr lang="it-IT" smtClean="0"/>
              <a:t>11/02/25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5D8AEC5-E4AB-4A61-DA2A-FC00F9436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45AEC87-9824-ECF5-4EEF-C8998F94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98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DBAFF6-55FA-DBCE-9245-C1F6B27F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4E7718-E496-4FB1-23F9-16B4386E1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28E5112-6662-34CE-E291-3E2113CCF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9BB215A-BC4F-6ED5-9E45-9DEF1C06A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8AF75F1-8AAF-E706-6F21-2BC720640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BC4D50A-7732-2D49-8B8F-E4F1EE5B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081D-5BE0-6C46-BE33-658AC41766C6}" type="datetime1">
              <a:rPr lang="it-IT" smtClean="0"/>
              <a:t>11/02/25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6372730-FA45-BF67-ECF5-DF14CC93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7C1E3B7-7E6A-13CE-A866-EC444E7E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52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8AE6E-F478-F0C3-FCAE-E0A41DCB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60DBDC2-4181-9DF6-B6CC-D24B5638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84DF-E7E4-BB41-ABD4-570CC6A1C84A}" type="datetime1">
              <a:rPr lang="it-IT" smtClean="0"/>
              <a:t>11/02/25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6418CC-BFB9-8B46-FCDE-C3B19954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F78A8E-6C57-E2EF-0FB9-78536E41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31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609B55-5719-CC8E-5277-3AE22C6AF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1738-6DBF-A44F-B1FE-71515DA4AAA6}" type="datetime1">
              <a:rPr lang="it-IT" smtClean="0"/>
              <a:t>11/02/25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5B3C2D4-9966-F239-CDD1-960C17E8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D7E84C-DC1C-4337-B35E-81A09CD6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121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314B7B-E912-B9F7-4BD8-0043E74A2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7BAE31-BCD4-D95D-87AA-2DB87642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3EF9BA-5B60-6D3E-BE41-F0E8CF100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C56E4F-2F1F-4AE0-4950-36A54E2B2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64A-B209-524C-98F4-87022E795737}" type="datetime1">
              <a:rPr lang="it-IT" smtClean="0"/>
              <a:t>11/02/25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E7994BE-56E4-23B7-8671-7DE520A2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AC3937A-9275-78C6-BE10-19BEAC6E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46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30A88-BD84-C276-18B1-37459E10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CBFB1AF-3A0A-8B0B-0DAB-F7D499BC1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5B3AFC-2660-C348-C5C5-975772716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29D3AB6-6381-7AD0-94BA-E59A2191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36E5-03FF-3740-8FDE-CF6C13EB30CD}" type="datetime1">
              <a:rPr lang="it-IT" smtClean="0"/>
              <a:t>11/02/25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608532-F314-43A8-76AB-9B13CA1A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5FBBF2-8A8C-7C83-216D-38A2DA3B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290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F1E5053-0C44-FB4D-1388-83DE966D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D77FFA-7EBA-4CB9-05E3-B7281010A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AC8E99-1889-1EF1-2E82-B9F7C2D25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38D011-6946-784D-B69B-679ED53C6513}" type="datetime1">
              <a:rPr lang="it-IT" smtClean="0"/>
              <a:t>11/02/25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91CF2B-D2B2-368D-498F-514649BAA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200FCE-BE63-7558-4FF1-938CC0978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C1D2F-77E9-4144-A566-44728E45D9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30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0.xml"/><Relationship Id="rId7" Type="http://schemas.openxmlformats.org/officeDocument/2006/relationships/slide" Target="slide1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Relationship Id="rId9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24346E-72CF-60A8-722B-550661DA5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792" y="891652"/>
            <a:ext cx="4644272" cy="3030724"/>
          </a:xfrm>
        </p:spPr>
        <p:txBody>
          <a:bodyPr anchor="b">
            <a:normAutofit/>
          </a:bodyPr>
          <a:lstStyle/>
          <a:p>
            <a:pPr algn="r"/>
            <a:r>
              <a:rPr lang="it-IT" sz="4800" b="1" dirty="0">
                <a:solidFill>
                  <a:srgbClr val="FFFFFF"/>
                </a:solidFill>
                <a:cs typeface="Times New Roman" panose="02020603050405020304" pitchFamily="18" charset="0"/>
              </a:rPr>
              <a:t>Ingegneria del Software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E82EA-669E-8623-5296-CD4EE7FA0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768" y="4044062"/>
            <a:ext cx="4126272" cy="1465832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it-IT" sz="3000" dirty="0">
                <a:solidFill>
                  <a:srgbClr val="FFFFFF"/>
                </a:solidFill>
                <a:latin typeface="+mj-lt"/>
              </a:rPr>
              <a:t>Presentazione dell’elaborato</a:t>
            </a:r>
          </a:p>
          <a:p>
            <a:pPr algn="r"/>
            <a:endParaRPr lang="it-IT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  <a:p>
            <a:pPr algn="r"/>
            <a:r>
              <a:rPr lang="it-IT" dirty="0">
                <a:solidFill>
                  <a:srgbClr val="FFFFFF"/>
                </a:solidFill>
                <a:latin typeface="+mj-lt"/>
              </a:rPr>
              <a:t>Paolo Formentelli</a:t>
            </a:r>
          </a:p>
          <a:p>
            <a:pPr algn="r"/>
            <a:r>
              <a:rPr lang="it-IT" dirty="0">
                <a:solidFill>
                  <a:srgbClr val="FFFFFF"/>
                </a:solidFill>
                <a:latin typeface="+mj-lt"/>
              </a:rPr>
              <a:t>Paolo Giacomo </a:t>
            </a:r>
            <a:r>
              <a:rPr lang="it-IT" dirty="0" err="1">
                <a:solidFill>
                  <a:srgbClr val="FFFFFF"/>
                </a:solidFill>
                <a:latin typeface="+mj-lt"/>
              </a:rPr>
              <a:t>Vicardi</a:t>
            </a:r>
            <a:endParaRPr lang="it-IT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Immagine 4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ED05727C-A4EF-4798-E3E5-DCDC19CC4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03655"/>
            <a:ext cx="5608320" cy="42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85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BF9CA5-3D9D-149E-93C7-567805D9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cs typeface="Times New Roman" panose="02020603050405020304" pitchFamily="18" charset="0"/>
              </a:rPr>
              <a:t>PATTERN GRASP: INFORMATION EXPERT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A081BAC-C5D4-1A2B-09E9-3C39F459C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462" y="1690688"/>
            <a:ext cx="10515600" cy="676808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43F4F1-2E65-2B2F-E21E-D2B9DB45F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9</a:t>
            </a:fld>
            <a:endParaRPr lang="it-IT"/>
          </a:p>
        </p:txBody>
      </p:sp>
      <p:pic>
        <p:nvPicPr>
          <p:cNvPr id="10" name="Immagine 9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EED4ED0F-E9CF-AF56-BCE1-3D55C966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93" y="2639848"/>
            <a:ext cx="5583907" cy="32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9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8594B0-F0D3-EC96-7AF7-9A6D114B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PATTERN GRASP: CREATOR</a:t>
            </a:r>
          </a:p>
        </p:txBody>
      </p:sp>
      <p:pic>
        <p:nvPicPr>
          <p:cNvPr id="6" name="Segnaposto contenuto 5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97DAD5D2-1F35-5DDD-83F3-33FDBA31D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0" y="2032000"/>
            <a:ext cx="9067800" cy="2794000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5997BA-5F0F-9E1B-4840-F2E831C5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10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0C4DBE-58E4-76FF-5DBA-C2F36673BA5D}"/>
              </a:ext>
            </a:extLst>
          </p:cNvPr>
          <p:cNvSpPr txBox="1"/>
          <p:nvPr/>
        </p:nvSpPr>
        <p:spPr>
          <a:xfrm>
            <a:off x="906308" y="5316467"/>
            <a:ext cx="1025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Questo metodo della classe </a:t>
            </a:r>
            <a:r>
              <a:rPr lang="it-IT" dirty="0" err="1">
                <a:solidFill>
                  <a:schemeClr val="accent6"/>
                </a:solidFill>
              </a:rPr>
              <a:t>ManagerController</a:t>
            </a:r>
            <a:r>
              <a:rPr lang="it-IT" dirty="0">
                <a:solidFill>
                  <a:schemeClr val="accent6"/>
                </a:solidFill>
              </a:rPr>
              <a:t> ottiene tutti i dati per la creazione di una nuova ricetta</a:t>
            </a:r>
          </a:p>
        </p:txBody>
      </p:sp>
    </p:spTree>
    <p:extLst>
      <p:ext uri="{BB962C8B-B14F-4D97-AF65-F5344CB8AC3E}">
        <p14:creationId xmlns:p14="http://schemas.microsoft.com/office/powerpoint/2010/main" val="14065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D275A6-2531-0FAF-5660-55120CD4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PATTERN SOLID: OPEN CLOSED</a:t>
            </a:r>
          </a:p>
        </p:txBody>
      </p:sp>
      <p:pic>
        <p:nvPicPr>
          <p:cNvPr id="6" name="Segnaposto contenuto 5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D3617E6C-2DCC-CD00-E627-945F71A46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9002" y="2592251"/>
            <a:ext cx="6832600" cy="2019300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FFCE61-0609-E520-B0A6-16753104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11</a:t>
            </a:fld>
            <a:endParaRPr lang="it-IT" dirty="0"/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564DA95-489D-324B-9CC1-AB3CAC703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45"/>
          <a:stretch/>
        </p:blipFill>
        <p:spPr>
          <a:xfrm>
            <a:off x="690398" y="2676292"/>
            <a:ext cx="3390900" cy="116669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41E6D1C9-ECB3-65F4-5081-A6F786466FAB}"/>
              </a:ext>
            </a:extLst>
          </p:cNvPr>
          <p:cNvSpPr/>
          <p:nvPr/>
        </p:nvSpPr>
        <p:spPr>
          <a:xfrm>
            <a:off x="962863" y="3489852"/>
            <a:ext cx="1124793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DF9C53-7ED5-666D-FA5E-666ABDDE8AB5}"/>
              </a:ext>
            </a:extLst>
          </p:cNvPr>
          <p:cNvSpPr txBox="1"/>
          <p:nvPr/>
        </p:nvSpPr>
        <p:spPr>
          <a:xfrm>
            <a:off x="474733" y="5516334"/>
            <a:ext cx="1102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Il metodo </a:t>
            </a:r>
            <a:r>
              <a:rPr lang="it-IT" dirty="0" err="1">
                <a:solidFill>
                  <a:schemeClr val="accent6"/>
                </a:solidFill>
              </a:rPr>
              <a:t>CalculateNewId</a:t>
            </a:r>
            <a:r>
              <a:rPr lang="it-IT" dirty="0">
                <a:solidFill>
                  <a:schemeClr val="accent6"/>
                </a:solidFill>
              </a:rPr>
              <a:t>() può essere esteso a nuovi tipi di dati che implementino </a:t>
            </a:r>
            <a:r>
              <a:rPr lang="it-IT" dirty="0" err="1">
                <a:solidFill>
                  <a:schemeClr val="accent6"/>
                </a:solidFill>
              </a:rPr>
              <a:t>Identifiable</a:t>
            </a:r>
            <a:r>
              <a:rPr lang="it-IT" dirty="0">
                <a:solidFill>
                  <a:schemeClr val="accent6"/>
                </a:solidFill>
              </a:rPr>
              <a:t> senza richiedere modifiche al codice esistente</a:t>
            </a:r>
          </a:p>
        </p:txBody>
      </p:sp>
    </p:spTree>
    <p:extLst>
      <p:ext uri="{BB962C8B-B14F-4D97-AF65-F5344CB8AC3E}">
        <p14:creationId xmlns:p14="http://schemas.microsoft.com/office/powerpoint/2010/main" val="221308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F4EB32-DF23-B4A4-137C-63053D9D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5221" cy="1325563"/>
          </a:xfrm>
        </p:spPr>
        <p:txBody>
          <a:bodyPr/>
          <a:lstStyle/>
          <a:p>
            <a:r>
              <a:rPr lang="it-IT" b="1" dirty="0"/>
              <a:t>PATTERN SOLID: INTERFACE SEGREGATION</a:t>
            </a:r>
            <a:endParaRPr lang="it-IT" dirty="0"/>
          </a:p>
        </p:txBody>
      </p:sp>
      <p:pic>
        <p:nvPicPr>
          <p:cNvPr id="6" name="Segnaposto contenuto 5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745A9CD9-8E50-5670-57D6-D1D45F82A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97040"/>
            <a:ext cx="6227043" cy="5052958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6942EF-2926-2EE1-EF75-09643C08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12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31435C-90AD-2629-2B83-C89618E7D7A9}"/>
              </a:ext>
            </a:extLst>
          </p:cNvPr>
          <p:cNvSpPr txBox="1"/>
          <p:nvPr/>
        </p:nvSpPr>
        <p:spPr>
          <a:xfrm>
            <a:off x="7634975" y="5987018"/>
            <a:ext cx="32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Prima del </a:t>
            </a:r>
            <a:r>
              <a:rPr lang="it-IT" dirty="0" err="1">
                <a:solidFill>
                  <a:srgbClr val="FF0000"/>
                </a:solidFill>
              </a:rPr>
              <a:t>refactoring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8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063FA3-1190-E4F6-DF08-8772D685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365125"/>
            <a:ext cx="10712669" cy="1325563"/>
          </a:xfrm>
        </p:spPr>
        <p:txBody>
          <a:bodyPr/>
          <a:lstStyle/>
          <a:p>
            <a:r>
              <a:rPr lang="it-IT" b="1" dirty="0"/>
              <a:t>PATTERN SOLID: INTERFACE SEGREGATION</a:t>
            </a:r>
            <a:endParaRPr lang="it-IT" dirty="0"/>
          </a:p>
        </p:txBody>
      </p:sp>
      <p:pic>
        <p:nvPicPr>
          <p:cNvPr id="6" name="Segnaposto contenuto 5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F68D16F-A05A-82EC-ADFD-BF194143E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73" y="1847850"/>
            <a:ext cx="8207960" cy="4691062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02D31D-C044-8F5A-A24A-6AED5E93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13</a:t>
            </a:fld>
            <a:endParaRPr lang="it-IT"/>
          </a:p>
        </p:txBody>
      </p:sp>
      <p:pic>
        <p:nvPicPr>
          <p:cNvPr id="8" name="Immagine 7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5CC1D23E-A048-68E4-B486-F2E8D18E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89" y="1756705"/>
            <a:ext cx="5333338" cy="478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2849C4-7497-3A9C-55F8-FB2C7C21A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2161" cy="1325563"/>
          </a:xfrm>
        </p:spPr>
        <p:txBody>
          <a:bodyPr/>
          <a:lstStyle/>
          <a:p>
            <a:r>
              <a:rPr lang="it-IT" b="1" dirty="0"/>
              <a:t>PATTERN SOLID: INTERFACE SEGREGATION</a:t>
            </a:r>
            <a:endParaRPr lang="it-IT" dirty="0"/>
          </a:p>
        </p:txBody>
      </p:sp>
      <p:pic>
        <p:nvPicPr>
          <p:cNvPr id="6" name="Segnaposto contenuto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1F63A5D-4BD9-63EB-FA95-2DAFF256C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7048500" cy="1219200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3D9873-F49C-9F9C-0417-0549324B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14</a:t>
            </a:fld>
            <a:endParaRPr lang="it-IT"/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BB2D07F-A88F-E923-9201-8D18CF0E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6250"/>
            <a:ext cx="9052034" cy="1605559"/>
          </a:xfrm>
          <a:prstGeom prst="rect">
            <a:avLst/>
          </a:prstGeom>
        </p:spPr>
      </p:pic>
      <p:pic>
        <p:nvPicPr>
          <p:cNvPr id="10" name="Immagine 9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3125B07-DD10-84EA-2B5F-64EC2CEBA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54465"/>
            <a:ext cx="7772400" cy="976977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2FA93E8D-88BF-0F3C-A5DA-2D4BCFA4B802}"/>
              </a:ext>
            </a:extLst>
          </p:cNvPr>
          <p:cNvSpPr/>
          <p:nvPr/>
        </p:nvSpPr>
        <p:spPr>
          <a:xfrm>
            <a:off x="998483" y="2491342"/>
            <a:ext cx="283779" cy="355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B450EA5-F5CA-15FA-63D4-C2958C779A6D}"/>
              </a:ext>
            </a:extLst>
          </p:cNvPr>
          <p:cNvSpPr/>
          <p:nvPr/>
        </p:nvSpPr>
        <p:spPr>
          <a:xfrm>
            <a:off x="977462" y="4391840"/>
            <a:ext cx="283779" cy="229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CA52819-2DCD-95D5-1DE3-577251605A02}"/>
              </a:ext>
            </a:extLst>
          </p:cNvPr>
          <p:cNvSpPr/>
          <p:nvPr/>
        </p:nvSpPr>
        <p:spPr>
          <a:xfrm>
            <a:off x="977461" y="5538630"/>
            <a:ext cx="283779" cy="29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E89A2D5-4DC4-16B9-8C64-81D8F34FDD86}"/>
              </a:ext>
            </a:extLst>
          </p:cNvPr>
          <p:cNvSpPr/>
          <p:nvPr/>
        </p:nvSpPr>
        <p:spPr>
          <a:xfrm>
            <a:off x="4582510" y="1776938"/>
            <a:ext cx="3426373" cy="29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135559E-DE5D-3A29-67F8-A0CBED827D5D}"/>
              </a:ext>
            </a:extLst>
          </p:cNvPr>
          <p:cNvSpPr/>
          <p:nvPr/>
        </p:nvSpPr>
        <p:spPr>
          <a:xfrm>
            <a:off x="7041932" y="2265146"/>
            <a:ext cx="767254" cy="29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0309DE9-9E1F-19EA-8AB6-3C85B5A72F34}"/>
              </a:ext>
            </a:extLst>
          </p:cNvPr>
          <p:cNvSpPr/>
          <p:nvPr/>
        </p:nvSpPr>
        <p:spPr>
          <a:xfrm>
            <a:off x="3321269" y="2909888"/>
            <a:ext cx="2543503" cy="252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27CAAD5-1EB5-C9AB-F5D7-91B01D29237F}"/>
              </a:ext>
            </a:extLst>
          </p:cNvPr>
          <p:cNvSpPr/>
          <p:nvPr/>
        </p:nvSpPr>
        <p:spPr>
          <a:xfrm>
            <a:off x="4787461" y="3429000"/>
            <a:ext cx="2543503" cy="16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D39239C-D211-91ED-1E75-339F2F33691B}"/>
              </a:ext>
            </a:extLst>
          </p:cNvPr>
          <p:cNvSpPr/>
          <p:nvPr/>
        </p:nvSpPr>
        <p:spPr>
          <a:xfrm>
            <a:off x="5864772" y="3584300"/>
            <a:ext cx="2543503" cy="90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E1037B1-DB30-83CB-89AA-4D6BC94F8386}"/>
              </a:ext>
            </a:extLst>
          </p:cNvPr>
          <p:cNvSpPr/>
          <p:nvPr/>
        </p:nvSpPr>
        <p:spPr>
          <a:xfrm>
            <a:off x="4382813" y="4025987"/>
            <a:ext cx="1481959" cy="16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CA1612C-037D-FA0B-DFF9-F9EA891466F0}"/>
              </a:ext>
            </a:extLst>
          </p:cNvPr>
          <p:cNvSpPr/>
          <p:nvPr/>
        </p:nvSpPr>
        <p:spPr>
          <a:xfrm>
            <a:off x="5364217" y="4151481"/>
            <a:ext cx="500555" cy="29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3D67F83-6334-B3F7-19F9-07868005FC6B}"/>
              </a:ext>
            </a:extLst>
          </p:cNvPr>
          <p:cNvSpPr/>
          <p:nvPr/>
        </p:nvSpPr>
        <p:spPr>
          <a:xfrm>
            <a:off x="3794235" y="4767522"/>
            <a:ext cx="3247697" cy="29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EEC2056-5D85-32F2-2F3E-46D27C8F5AC8}"/>
              </a:ext>
            </a:extLst>
          </p:cNvPr>
          <p:cNvSpPr/>
          <p:nvPr/>
        </p:nvSpPr>
        <p:spPr>
          <a:xfrm>
            <a:off x="7602920" y="5056267"/>
            <a:ext cx="1120666" cy="29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80D42C4-2CF3-91DE-2AAB-293B61D87E93}"/>
              </a:ext>
            </a:extLst>
          </p:cNvPr>
          <p:cNvSpPr/>
          <p:nvPr/>
        </p:nvSpPr>
        <p:spPr>
          <a:xfrm>
            <a:off x="8525204" y="5289616"/>
            <a:ext cx="283779" cy="29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Nuvola 23">
            <a:extLst>
              <a:ext uri="{FF2B5EF4-FFF2-40B4-BE49-F238E27FC236}">
                <a16:creationId xmlns:a16="http://schemas.microsoft.com/office/drawing/2014/main" id="{C0A8CC1A-5820-06E3-50BF-4AA848D115D0}"/>
              </a:ext>
            </a:extLst>
          </p:cNvPr>
          <p:cNvSpPr/>
          <p:nvPr/>
        </p:nvSpPr>
        <p:spPr>
          <a:xfrm>
            <a:off x="7809186" y="3820160"/>
            <a:ext cx="4382814" cy="152891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AC0B2ECA-EA5C-4079-6062-5B6906D99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173" y="4220721"/>
            <a:ext cx="3570144" cy="783898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C081EF2-8834-9D3B-9F85-7DB1034020E1}"/>
              </a:ext>
            </a:extLst>
          </p:cNvPr>
          <p:cNvSpPr txBox="1"/>
          <p:nvPr/>
        </p:nvSpPr>
        <p:spPr>
          <a:xfrm>
            <a:off x="838199" y="6064098"/>
            <a:ext cx="600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Non costringe nessuno a dipendere da metodi che non usa</a:t>
            </a:r>
          </a:p>
        </p:txBody>
      </p:sp>
    </p:spTree>
    <p:extLst>
      <p:ext uri="{BB962C8B-B14F-4D97-AF65-F5344CB8AC3E}">
        <p14:creationId xmlns:p14="http://schemas.microsoft.com/office/powerpoint/2010/main" val="234904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78A9E0-ECB4-EFF1-3F87-60F72DF3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PATTERN </a:t>
            </a:r>
            <a:r>
              <a:rPr lang="it-IT" b="1" dirty="0" err="1"/>
              <a:t>GoF</a:t>
            </a:r>
            <a:r>
              <a:rPr lang="it-IT" b="1" dirty="0"/>
              <a:t>: (SIMPLE) FACTORY</a:t>
            </a:r>
          </a:p>
        </p:txBody>
      </p:sp>
      <p:pic>
        <p:nvPicPr>
          <p:cNvPr id="6" name="Segnaposto contenuto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9846E93-EC57-EDE8-D2ED-724A35963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04303"/>
            <a:ext cx="10515600" cy="2469071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438051-52ED-256B-A61F-5C4A39AF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15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6F9E15-A56B-E2F1-A21C-F6986BC70267}"/>
              </a:ext>
            </a:extLst>
          </p:cNvPr>
          <p:cNvSpPr/>
          <p:nvPr/>
        </p:nvSpPr>
        <p:spPr>
          <a:xfrm>
            <a:off x="4434435" y="2304303"/>
            <a:ext cx="1213806" cy="277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C6F1C76-EEA4-3E01-D1D8-83009DDE9478}"/>
              </a:ext>
            </a:extLst>
          </p:cNvPr>
          <p:cNvSpPr txBox="1"/>
          <p:nvPr/>
        </p:nvSpPr>
        <p:spPr>
          <a:xfrm>
            <a:off x="488046" y="5684715"/>
            <a:ext cx="1086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Metodo centralizzato per creazione di oggetti </a:t>
            </a:r>
            <a:r>
              <a:rPr lang="it-IT" dirty="0" err="1">
                <a:solidFill>
                  <a:schemeClr val="accent6"/>
                </a:solidFill>
              </a:rPr>
              <a:t>IdentifiableIngredient</a:t>
            </a:r>
            <a:r>
              <a:rPr lang="it-IT" dirty="0">
                <a:solidFill>
                  <a:schemeClr val="accent6"/>
                </a:solidFill>
              </a:rPr>
              <a:t> senza esporre logica di costruzione. Se la logica cambia modifichiamo solo </a:t>
            </a:r>
            <a:r>
              <a:rPr lang="it-IT" dirty="0" err="1">
                <a:solidFill>
                  <a:schemeClr val="accent6"/>
                </a:solidFill>
              </a:rPr>
              <a:t>IngredientFactory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6521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AF421-B4FE-B181-CEF4-F535A633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PATTERN </a:t>
            </a:r>
            <a:r>
              <a:rPr lang="it-IT" b="1" dirty="0" err="1"/>
              <a:t>GoF</a:t>
            </a:r>
            <a:r>
              <a:rPr lang="it-IT" b="1" dirty="0"/>
              <a:t>: (SIMPLE) FACTORY</a:t>
            </a:r>
          </a:p>
        </p:txBody>
      </p:sp>
      <p:pic>
        <p:nvPicPr>
          <p:cNvPr id="7" name="Segnaposto contenuto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64BDE6B-A607-8A7E-C4EF-A53AAE4AF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764" y="1692218"/>
            <a:ext cx="5414236" cy="468772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7D589A-1DFB-CA85-C114-4AD0C873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16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EDF13C-9023-7550-3279-2327C541B3D3}"/>
              </a:ext>
            </a:extLst>
          </p:cNvPr>
          <p:cNvSpPr txBox="1"/>
          <p:nvPr/>
        </p:nvSpPr>
        <p:spPr>
          <a:xfrm>
            <a:off x="5017151" y="6010611"/>
            <a:ext cx="519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Logica di creazione separata da logica di business.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1126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C34897-7026-4CF8-8954-464CAD3B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TESTING: BLACK-BOX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13A060-050C-0CBC-06DA-036983EC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17</a:t>
            </a:fld>
            <a:endParaRPr lang="it-IT"/>
          </a:p>
        </p:txBody>
      </p:sp>
      <p:pic>
        <p:nvPicPr>
          <p:cNvPr id="11" name="Segnaposto contenuto 10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C3B8A77-EA22-1629-7F1C-0E5726F5B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06" y="1825625"/>
            <a:ext cx="7983387" cy="4351338"/>
          </a:xfrm>
        </p:spPr>
      </p:pic>
    </p:spTree>
    <p:extLst>
      <p:ext uri="{BB962C8B-B14F-4D97-AF65-F5344CB8AC3E}">
        <p14:creationId xmlns:p14="http://schemas.microsoft.com/office/powerpoint/2010/main" val="200896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80848-BC16-7B18-682A-8340E22E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REFACTORING: MOVE METHOD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FCC3CA-F0B0-FFE0-8924-4D6A4002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18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1FE60A-166D-6E5C-B380-D7553629F500}"/>
              </a:ext>
            </a:extLst>
          </p:cNvPr>
          <p:cNvSpPr txBox="1"/>
          <p:nvPr/>
        </p:nvSpPr>
        <p:spPr>
          <a:xfrm>
            <a:off x="3261879" y="5360324"/>
            <a:ext cx="540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Metodo </a:t>
            </a:r>
            <a:r>
              <a:rPr lang="it-IT" dirty="0" err="1">
                <a:solidFill>
                  <a:srgbClr val="FF0000"/>
                </a:solidFill>
              </a:rPr>
              <a:t>deleteReservation</a:t>
            </a:r>
            <a:r>
              <a:rPr lang="it-IT" dirty="0">
                <a:solidFill>
                  <a:srgbClr val="FF0000"/>
                </a:solidFill>
              </a:rPr>
              <a:t>() nella classe </a:t>
            </a:r>
            <a:r>
              <a:rPr lang="it-IT" dirty="0" err="1">
                <a:solidFill>
                  <a:srgbClr val="FF0000"/>
                </a:solidFill>
              </a:rPr>
              <a:t>Reservation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18" name="Immagine 1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6EBA9EE-891F-0267-72BC-8A8BC421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89" y="1998916"/>
            <a:ext cx="7772400" cy="30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7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CE82DA-C2AB-BB08-A6B5-DE688DAD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0515600" cy="598261"/>
          </a:xfrm>
        </p:spPr>
        <p:txBody>
          <a:bodyPr>
            <a:normAutofit fontScale="90000"/>
          </a:bodyPr>
          <a:lstStyle/>
          <a:p>
            <a:r>
              <a:rPr lang="it-IT" b="1" dirty="0">
                <a:cs typeface="Times New Roman" panose="02020603050405020304" pitchFamily="18" charset="0"/>
              </a:rPr>
              <a:t>Indice</a:t>
            </a:r>
            <a:r>
              <a:rPr lang="it-IT" dirty="0"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F0733F-D7E9-3E38-EFBD-D13BCA35E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54559"/>
            <a:ext cx="11466786" cy="4810618"/>
          </a:xfrm>
        </p:spPr>
        <p:txBody>
          <a:bodyPr/>
          <a:lstStyle/>
          <a:p>
            <a:r>
              <a:rPr lang="it-IT" dirty="0">
                <a:solidFill>
                  <a:srgbClr val="000000"/>
                </a:solidFill>
                <a:effectLst/>
                <a:latin typeface="+mj-lt"/>
              </a:rPr>
              <a:t>Principio di separazione modello-vista                          	                                    </a:t>
            </a:r>
            <a:r>
              <a:rPr lang="it-IT" dirty="0">
                <a:solidFill>
                  <a:srgbClr val="000000"/>
                </a:solidFill>
                <a:effectLst/>
                <a:latin typeface="+mj-lt"/>
                <a:hlinkClick r:id="rId2" action="ppaction://hlinksldjump"/>
              </a:rPr>
              <a:t>2-8</a:t>
            </a:r>
            <a:endParaRPr lang="it-IT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it-IT" dirty="0">
                <a:latin typeface="+mj-lt"/>
              </a:rPr>
              <a:t>GRASP Information Expert							             </a:t>
            </a:r>
            <a:r>
              <a:rPr lang="it-IT" dirty="0">
                <a:latin typeface="+mj-lt"/>
                <a:hlinkClick r:id="rId3" action="ppaction://hlinksldjump"/>
              </a:rPr>
              <a:t>9</a:t>
            </a:r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GRASP Creator									           </a:t>
            </a:r>
            <a:r>
              <a:rPr lang="it-IT" dirty="0">
                <a:latin typeface="+mj-lt"/>
                <a:hlinkClick r:id="rId4" action="ppaction://hlinksldjump"/>
              </a:rPr>
              <a:t>10</a:t>
            </a:r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SOLID Open-</a:t>
            </a:r>
            <a:r>
              <a:rPr lang="it-IT" dirty="0" err="1">
                <a:latin typeface="+mj-lt"/>
              </a:rPr>
              <a:t>closed</a:t>
            </a:r>
            <a:r>
              <a:rPr lang="it-IT" dirty="0">
                <a:latin typeface="+mj-lt"/>
              </a:rPr>
              <a:t>								           </a:t>
            </a:r>
            <a:r>
              <a:rPr lang="it-IT" dirty="0">
                <a:latin typeface="+mj-lt"/>
                <a:hlinkClick r:id="rId5" action="ppaction://hlinksldjump"/>
              </a:rPr>
              <a:t>11</a:t>
            </a:r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SOLID Interface </a:t>
            </a:r>
            <a:r>
              <a:rPr lang="it-IT" dirty="0" err="1">
                <a:latin typeface="+mj-lt"/>
              </a:rPr>
              <a:t>Segregation</a:t>
            </a:r>
            <a:r>
              <a:rPr lang="it-IT" dirty="0">
                <a:latin typeface="+mj-lt"/>
              </a:rPr>
              <a:t>							     </a:t>
            </a:r>
            <a:r>
              <a:rPr lang="it-IT" dirty="0">
                <a:latin typeface="+mj-lt"/>
                <a:hlinkClick r:id="rId6" action="ppaction://hlinksldjump"/>
              </a:rPr>
              <a:t>12-14</a:t>
            </a:r>
            <a:endParaRPr lang="it-IT" dirty="0">
              <a:latin typeface="+mj-lt"/>
            </a:endParaRPr>
          </a:p>
          <a:p>
            <a:r>
              <a:rPr lang="it-IT" dirty="0" err="1">
                <a:latin typeface="+mj-lt"/>
              </a:rPr>
              <a:t>GoF</a:t>
            </a:r>
            <a:r>
              <a:rPr lang="it-IT" dirty="0">
                <a:latin typeface="+mj-lt"/>
              </a:rPr>
              <a:t> Simple </a:t>
            </a:r>
            <a:r>
              <a:rPr lang="it-IT" dirty="0" err="1">
                <a:latin typeface="+mj-lt"/>
              </a:rPr>
              <a:t>Factory</a:t>
            </a:r>
            <a:r>
              <a:rPr lang="it-IT" dirty="0">
                <a:latin typeface="+mj-lt"/>
              </a:rPr>
              <a:t> 								     </a:t>
            </a:r>
            <a:r>
              <a:rPr lang="it-IT" dirty="0">
                <a:latin typeface="+mj-lt"/>
                <a:hlinkClick r:id="rId7" action="ppaction://hlinksldjump"/>
              </a:rPr>
              <a:t>15-16</a:t>
            </a:r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Testing Black-Box								           </a:t>
            </a:r>
            <a:r>
              <a:rPr lang="it-IT" dirty="0">
                <a:latin typeface="+mj-lt"/>
                <a:hlinkClick r:id="rId8" action="ppaction://hlinksldjump"/>
              </a:rPr>
              <a:t>17</a:t>
            </a:r>
            <a:endParaRPr lang="it-IT" dirty="0">
              <a:latin typeface="+mj-lt"/>
            </a:endParaRPr>
          </a:p>
          <a:p>
            <a:r>
              <a:rPr lang="it-IT" dirty="0" err="1">
                <a:latin typeface="+mj-lt"/>
              </a:rPr>
              <a:t>Refactoring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Move</a:t>
            </a:r>
            <a:r>
              <a:rPr lang="it-IT" dirty="0">
                <a:latin typeface="+mj-lt"/>
              </a:rPr>
              <a:t> Method							     </a:t>
            </a:r>
            <a:r>
              <a:rPr lang="it-IT" dirty="0">
                <a:latin typeface="+mj-lt"/>
                <a:hlinkClick r:id="rId9" action="ppaction://hlinksldjump"/>
              </a:rPr>
              <a:t>18-20</a:t>
            </a:r>
            <a:endParaRPr lang="it-IT" dirty="0">
              <a:latin typeface="+mj-lt"/>
            </a:endParaRPr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3C49D0-4139-0195-1761-43FC08D4D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289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62FCC5-D07E-0AE6-3F35-574DB1681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it-IT" b="1" dirty="0"/>
              <a:t>REFACTORING: ANALISI MOVE METHOD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DB96E8-D8EA-D50B-B374-41EA7FAEB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4380"/>
            <a:ext cx="10515600" cy="45934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Attributi e metodi utilizzati 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Utilizzi del metodo: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Dichiarazione del metodo in </a:t>
            </a:r>
            <a:r>
              <a:rPr lang="it-IT" dirty="0" err="1"/>
              <a:t>ReservationManager</a:t>
            </a:r>
            <a:r>
              <a:rPr lang="it-IT" dirty="0"/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Sistemazione metodi utilizzati in </a:t>
            </a:r>
            <a:r>
              <a:rPr lang="it-IT" dirty="0" err="1"/>
              <a:t>deleteReservation</a:t>
            </a:r>
            <a:r>
              <a:rPr lang="it-IT" dirty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Compilazione e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Rimozione del vecchio metodo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D88A4F-68CF-9258-8892-343691A8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19</a:t>
            </a:fld>
            <a:endParaRPr lang="it-IT"/>
          </a:p>
        </p:txBody>
      </p:sp>
      <p:pic>
        <p:nvPicPr>
          <p:cNvPr id="8" name="Immagine 7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03C89C88-7E83-5B45-F175-8E3FF307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1915979"/>
            <a:ext cx="5466080" cy="142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1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AF3B8E-FD3B-A8E4-DA99-7029ED7F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8546"/>
          </a:xfrm>
        </p:spPr>
        <p:txBody>
          <a:bodyPr/>
          <a:lstStyle/>
          <a:p>
            <a:r>
              <a:rPr lang="it-IT" b="1" dirty="0"/>
              <a:t>REFACTORING: MOVE METHOD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B80BF2-AAA6-70D2-4BE5-D022DDB8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20</a:t>
            </a:fld>
            <a:endParaRPr lang="it-IT"/>
          </a:p>
        </p:txBody>
      </p:sp>
      <p:pic>
        <p:nvPicPr>
          <p:cNvPr id="5" name="Segnaposto contenuto 5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B2FFE755-5463-1933-9644-313976691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20" y="1381244"/>
            <a:ext cx="5146040" cy="5340231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0CD8A5-CFB3-A222-67B9-6959237DB9DE}"/>
              </a:ext>
            </a:extLst>
          </p:cNvPr>
          <p:cNvSpPr txBox="1"/>
          <p:nvPr/>
        </p:nvSpPr>
        <p:spPr>
          <a:xfrm>
            <a:off x="5418902" y="5846544"/>
            <a:ext cx="6270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Metodo </a:t>
            </a:r>
            <a:r>
              <a:rPr lang="it-IT" dirty="0" err="1">
                <a:solidFill>
                  <a:schemeClr val="accent6"/>
                </a:solidFill>
              </a:rPr>
              <a:t>deleteReservation</a:t>
            </a:r>
            <a:r>
              <a:rPr lang="it-IT" dirty="0">
                <a:solidFill>
                  <a:schemeClr val="accent6"/>
                </a:solidFill>
              </a:rPr>
              <a:t>() nella classe </a:t>
            </a:r>
            <a:r>
              <a:rPr lang="it-IT" dirty="0" err="1">
                <a:solidFill>
                  <a:schemeClr val="accent6"/>
                </a:solidFill>
              </a:rPr>
              <a:t>ReservationManager</a:t>
            </a:r>
            <a:endParaRPr lang="it-IT" dirty="0">
              <a:solidFill>
                <a:schemeClr val="accent6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17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7520C-A3E1-C990-E501-D6B30EC3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MVC: SCELTA PROGETTUALE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D302E6-2A1D-0EC6-EEEE-399F5BBA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5947"/>
            <a:ext cx="10515600" cy="1007571"/>
          </a:xfrm>
        </p:spPr>
        <p:txBody>
          <a:bodyPr/>
          <a:lstStyle/>
          <a:p>
            <a:r>
              <a:rPr lang="it-IT" b="1" dirty="0"/>
              <a:t>OPZIONE 1: </a:t>
            </a:r>
            <a:r>
              <a:rPr lang="it-IT" dirty="0" err="1"/>
              <a:t>view</a:t>
            </a:r>
            <a:r>
              <a:rPr lang="it-IT" dirty="0"/>
              <a:t> unica per tutte le classi</a:t>
            </a:r>
          </a:p>
          <a:p>
            <a:r>
              <a:rPr lang="it-IT" b="1" dirty="0"/>
              <a:t>OPZIONE 2: </a:t>
            </a:r>
            <a:r>
              <a:rPr lang="it-IT" dirty="0"/>
              <a:t>separazione delle </a:t>
            </a:r>
            <a:r>
              <a:rPr lang="it-IT" dirty="0" err="1"/>
              <a:t>view</a:t>
            </a:r>
            <a:r>
              <a:rPr lang="it-IT" dirty="0"/>
              <a:t> con compiti specifici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429AAF-CDA1-ED38-C403-CC9AC224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1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1F5A29-85FA-49ED-23C4-E66DE28A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MVC: SEPARAZIONE DELLE VIEW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3A37C8-823E-DFFE-75A1-BDC064391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027"/>
            <a:ext cx="10515600" cy="4116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b="1" dirty="0">
                <a:solidFill>
                  <a:srgbClr val="00B050"/>
                </a:solidFill>
                <a:effectLst/>
                <a:latin typeface="Helvetica" pitchFamily="2" charset="0"/>
              </a:rPr>
              <a:t>Vantaggi:</a:t>
            </a:r>
          </a:p>
          <a:p>
            <a:pPr marL="0" indent="0">
              <a:buNone/>
            </a:pPr>
            <a:endParaRPr lang="it-IT" sz="2200" b="1" dirty="0">
              <a:effectLst/>
              <a:latin typeface="Helvetica" pitchFamily="2" charset="0"/>
            </a:endParaRPr>
          </a:p>
          <a:p>
            <a:r>
              <a:rPr lang="it-IT" sz="1600" b="1" dirty="0">
                <a:effectLst/>
                <a:latin typeface="Helvetica" pitchFamily="2" charset="0"/>
              </a:rPr>
              <a:t>Alta coesione</a:t>
            </a:r>
          </a:p>
          <a:p>
            <a:r>
              <a:rPr lang="it-IT" sz="1600" b="1" dirty="0">
                <a:latin typeface="Helvetica" pitchFamily="2" charset="0"/>
              </a:rPr>
              <a:t>Manutenzione facilitata</a:t>
            </a:r>
          </a:p>
          <a:p>
            <a:r>
              <a:rPr lang="it-IT" sz="1600" b="1" dirty="0">
                <a:latin typeface="Helvetica" pitchFamily="2" charset="0"/>
              </a:rPr>
              <a:t>Facilità di test</a:t>
            </a:r>
          </a:p>
          <a:p>
            <a:r>
              <a:rPr lang="it-IT" sz="1600" b="1" dirty="0">
                <a:latin typeface="Helvetica" pitchFamily="2" charset="0"/>
              </a:rPr>
              <a:t>Scalabilità</a:t>
            </a:r>
          </a:p>
          <a:p>
            <a:pPr marL="0" indent="0">
              <a:buNone/>
            </a:pPr>
            <a:br>
              <a:rPr lang="it-IT" dirty="0">
                <a:effectLst/>
                <a:latin typeface="Helvetica" pitchFamily="2" charset="0"/>
              </a:rPr>
            </a:br>
            <a:endParaRPr lang="it-IT" dirty="0">
              <a:effectLst/>
              <a:latin typeface="Helvetica" pitchFamily="2" charset="0"/>
            </a:endParaRP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EBFBC3-97CB-3916-FE04-DC4661FF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3</a:t>
            </a:fld>
            <a:endParaRPr lang="it-IT"/>
          </a:p>
        </p:txBody>
      </p:sp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F3F4C090-4074-DD40-13C2-885AEADB4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-9"/>
          <a:stretch/>
        </p:blipFill>
        <p:spPr>
          <a:xfrm>
            <a:off x="3515888" y="1466591"/>
            <a:ext cx="7611667" cy="1713188"/>
          </a:xfrm>
          <a:prstGeom prst="rect">
            <a:avLst/>
          </a:prstGeom>
        </p:spPr>
      </p:pic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97CBFFB-7D7C-6EA8-59F0-7BF083EB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535" y="3686134"/>
            <a:ext cx="3574865" cy="2739264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BFAFDDE-9545-9848-6A72-FAD9645B2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678221"/>
            <a:ext cx="4912360" cy="2588435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FFD202D1-B9E3-D241-D7E1-39140A4D86AC}"/>
              </a:ext>
            </a:extLst>
          </p:cNvPr>
          <p:cNvSpPr/>
          <p:nvPr/>
        </p:nvSpPr>
        <p:spPr>
          <a:xfrm>
            <a:off x="4960418" y="1474504"/>
            <a:ext cx="2872672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D301FC4-FE2B-9B2A-5C74-028A43BB9175}"/>
              </a:ext>
            </a:extLst>
          </p:cNvPr>
          <p:cNvSpPr/>
          <p:nvPr/>
        </p:nvSpPr>
        <p:spPr>
          <a:xfrm>
            <a:off x="5387947" y="1746236"/>
            <a:ext cx="2872672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AA9603B-0887-2E9B-57E3-D8D8730EA112}"/>
              </a:ext>
            </a:extLst>
          </p:cNvPr>
          <p:cNvSpPr/>
          <p:nvPr/>
        </p:nvSpPr>
        <p:spPr>
          <a:xfrm>
            <a:off x="5737928" y="2052114"/>
            <a:ext cx="2872672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22E6435-2980-44BF-9093-76EB8F7C4A1D}"/>
              </a:ext>
            </a:extLst>
          </p:cNvPr>
          <p:cNvSpPr/>
          <p:nvPr/>
        </p:nvSpPr>
        <p:spPr>
          <a:xfrm>
            <a:off x="5607691" y="3790269"/>
            <a:ext cx="1124793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0974F4E-6CE3-2DA7-2EC7-11F74D5D1080}"/>
              </a:ext>
            </a:extLst>
          </p:cNvPr>
          <p:cNvSpPr/>
          <p:nvPr/>
        </p:nvSpPr>
        <p:spPr>
          <a:xfrm>
            <a:off x="4137728" y="3910230"/>
            <a:ext cx="2872672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BDFBA6E-F058-63FE-C09D-C150F628A063}"/>
              </a:ext>
            </a:extLst>
          </p:cNvPr>
          <p:cNvSpPr/>
          <p:nvPr/>
        </p:nvSpPr>
        <p:spPr>
          <a:xfrm>
            <a:off x="9436241" y="3678220"/>
            <a:ext cx="1124793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1C7E7CF-2295-0B81-A401-363CDE71255A}"/>
              </a:ext>
            </a:extLst>
          </p:cNvPr>
          <p:cNvSpPr/>
          <p:nvPr/>
        </p:nvSpPr>
        <p:spPr>
          <a:xfrm>
            <a:off x="8915986" y="5055766"/>
            <a:ext cx="1061494" cy="22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2C37BC0-9BDB-DD7B-125F-429337F484C3}"/>
              </a:ext>
            </a:extLst>
          </p:cNvPr>
          <p:cNvSpPr/>
          <p:nvPr/>
        </p:nvSpPr>
        <p:spPr>
          <a:xfrm>
            <a:off x="7712593" y="3902317"/>
            <a:ext cx="1124793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A49EB00-AB3F-D921-7012-C5D1CD946BC5}"/>
              </a:ext>
            </a:extLst>
          </p:cNvPr>
          <p:cNvSpPr/>
          <p:nvPr/>
        </p:nvSpPr>
        <p:spPr>
          <a:xfrm>
            <a:off x="9247759" y="5704693"/>
            <a:ext cx="1124793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5D03348-C1C2-E0EA-7DF6-09EA3AC5310D}"/>
              </a:ext>
            </a:extLst>
          </p:cNvPr>
          <p:cNvSpPr/>
          <p:nvPr/>
        </p:nvSpPr>
        <p:spPr>
          <a:xfrm>
            <a:off x="5674307" y="5055765"/>
            <a:ext cx="1124793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83FD55C-C811-1246-0C9F-5617A53A4AD6}"/>
              </a:ext>
            </a:extLst>
          </p:cNvPr>
          <p:cNvSpPr/>
          <p:nvPr/>
        </p:nvSpPr>
        <p:spPr>
          <a:xfrm>
            <a:off x="5607691" y="5760434"/>
            <a:ext cx="1124793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84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646AF-62D3-E39C-6630-001F1785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 dirty="0"/>
              <a:t>MVC: SEPARAZIONE</a:t>
            </a:r>
            <a:r>
              <a:rPr lang="it-IT" b="1" dirty="0"/>
              <a:t> </a:t>
            </a:r>
            <a:r>
              <a:rPr lang="it-IT" sz="4000" b="1" dirty="0">
                <a:cs typeface="Times New Roman" panose="02020603050405020304" pitchFamily="18" charset="0"/>
              </a:rPr>
              <a:t>MODELLO-VISTA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9E66B-019E-ACEC-A4B4-C4E9DCF14321}"/>
              </a:ext>
            </a:extLst>
          </p:cNvPr>
          <p:cNvSpPr txBox="1"/>
          <p:nvPr/>
        </p:nvSpPr>
        <p:spPr>
          <a:xfrm>
            <a:off x="7203439" y="5433020"/>
            <a:ext cx="4523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Utilizzo sbagliato del modello MVC nella classe Manager della prima parte dell’elaborato</a:t>
            </a:r>
          </a:p>
        </p:txBody>
      </p:sp>
      <p:pic>
        <p:nvPicPr>
          <p:cNvPr id="8" name="Segnaposto contenuto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93209B3C-DDE6-CAFD-3E51-285037706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492" y="1690687"/>
            <a:ext cx="6485947" cy="4588665"/>
          </a:xfr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1C90981-2BFE-88CE-C31B-F6FAF84C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4</a:t>
            </a:fld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426F9C8-FF8A-9CC4-B180-55A97744961D}"/>
              </a:ext>
            </a:extLst>
          </p:cNvPr>
          <p:cNvSpPr/>
          <p:nvPr/>
        </p:nvSpPr>
        <p:spPr>
          <a:xfrm>
            <a:off x="1602134" y="1613689"/>
            <a:ext cx="1124793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672C7B0-6CDB-6FA1-F8CA-AE5B1C3B9F60}"/>
              </a:ext>
            </a:extLst>
          </p:cNvPr>
          <p:cNvSpPr/>
          <p:nvPr/>
        </p:nvSpPr>
        <p:spPr>
          <a:xfrm>
            <a:off x="2726927" y="1810396"/>
            <a:ext cx="1124793" cy="2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35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96D66113-587E-05A9-0B22-D03820CF7A99}"/>
              </a:ext>
            </a:extLst>
          </p:cNvPr>
          <p:cNvSpPr txBox="1"/>
          <p:nvPr/>
        </p:nvSpPr>
        <p:spPr>
          <a:xfrm>
            <a:off x="7541777" y="5168422"/>
            <a:ext cx="408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Separazione MVC della classe Manager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B2971F3A-3158-4A6C-B700-A21B0C04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5</a:t>
            </a:fld>
            <a:endParaRPr lang="it-IT"/>
          </a:p>
        </p:txBody>
      </p:sp>
      <p:pic>
        <p:nvPicPr>
          <p:cNvPr id="7" name="Segnaposto contenuto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A43B803-4C2D-0996-87F6-1B289DBF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75228"/>
            <a:ext cx="4598174" cy="2183439"/>
          </a:xfrm>
        </p:spPr>
      </p:pic>
      <p:pic>
        <p:nvPicPr>
          <p:cNvPr id="12" name="Immagine 11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16C6C75D-B4C8-3364-0203-786866B18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768"/>
          <a:stretch/>
        </p:blipFill>
        <p:spPr>
          <a:xfrm>
            <a:off x="517919" y="1475227"/>
            <a:ext cx="4686632" cy="2183439"/>
          </a:xfrm>
          <a:prstGeom prst="rect">
            <a:avLst/>
          </a:prstGeom>
        </p:spPr>
      </p:pic>
      <p:pic>
        <p:nvPicPr>
          <p:cNvPr id="16" name="Immagine 15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CEA1738C-CD70-ADCB-3D5B-12678AAFB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36"/>
          <a:stretch/>
        </p:blipFill>
        <p:spPr>
          <a:xfrm>
            <a:off x="517919" y="4016499"/>
            <a:ext cx="4389221" cy="19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5F8270-E10C-7B3C-EE2B-609C7B9C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3" y="136525"/>
            <a:ext cx="10515600" cy="1325563"/>
          </a:xfrm>
        </p:spPr>
        <p:txBody>
          <a:bodyPr/>
          <a:lstStyle/>
          <a:p>
            <a:r>
              <a:rPr lang="it-IT" b="1" dirty="0"/>
              <a:t>MVC: DIPENDENZE</a:t>
            </a:r>
          </a:p>
        </p:txBody>
      </p:sp>
      <p:pic>
        <p:nvPicPr>
          <p:cNvPr id="6" name="Segnaposto contenuto 5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39A705F1-36D5-6515-E622-E0EBBED17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553" y="1335429"/>
            <a:ext cx="4384431" cy="5386046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B9A700-C11F-0F8A-9D33-C5B0452A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6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A15DE9-950F-B085-6588-400F20C3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984" y="3294019"/>
            <a:ext cx="7318653" cy="73443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18302A-5CF4-5A19-BEAE-C2D936BB0A5F}"/>
              </a:ext>
            </a:extLst>
          </p:cNvPr>
          <p:cNvSpPr txBox="1"/>
          <p:nvPr/>
        </p:nvSpPr>
        <p:spPr>
          <a:xfrm>
            <a:off x="4868984" y="2492145"/>
            <a:ext cx="7154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Le dipendenze vengono iniettate direttamente dal costruttore evitando</a:t>
            </a:r>
          </a:p>
          <a:p>
            <a:r>
              <a:rPr lang="it-IT" dirty="0">
                <a:solidFill>
                  <a:schemeClr val="accent6"/>
                </a:solidFill>
              </a:rPr>
              <a:t>che la </a:t>
            </a:r>
            <a:r>
              <a:rPr lang="it-IT" dirty="0" err="1">
                <a:solidFill>
                  <a:schemeClr val="accent6"/>
                </a:solidFill>
              </a:rPr>
              <a:t>view</a:t>
            </a:r>
            <a:r>
              <a:rPr lang="it-IT" dirty="0">
                <a:solidFill>
                  <a:schemeClr val="accent6"/>
                </a:solidFill>
              </a:rPr>
              <a:t> acceda direttamente alla logica di business:</a:t>
            </a:r>
          </a:p>
        </p:txBody>
      </p:sp>
    </p:spTree>
    <p:extLst>
      <p:ext uri="{BB962C8B-B14F-4D97-AF65-F5344CB8AC3E}">
        <p14:creationId xmlns:p14="http://schemas.microsoft.com/office/powerpoint/2010/main" val="167144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F6FABA-7C99-4FA9-C02D-129F1E49C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it-IT" b="1" dirty="0"/>
              <a:t>MVC: SSD MANAGER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3DF91E-358A-439F-EDF3-6F528F9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7</a:t>
            </a:fld>
            <a:endParaRPr lang="it-IT"/>
          </a:p>
        </p:txBody>
      </p:sp>
      <p:pic>
        <p:nvPicPr>
          <p:cNvPr id="32" name="Segnaposto contenuto 31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F155DCD3-6744-D1F2-4E55-C27B3A31C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480" y="1156643"/>
            <a:ext cx="5071040" cy="5300672"/>
          </a:xfrm>
        </p:spPr>
      </p:pic>
    </p:spTree>
    <p:extLst>
      <p:ext uri="{BB962C8B-B14F-4D97-AF65-F5344CB8AC3E}">
        <p14:creationId xmlns:p14="http://schemas.microsoft.com/office/powerpoint/2010/main" val="194775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BCC3D-B70D-6B9B-481A-17F6FA9B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GRASP: PATTERN VALUTATIVI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28AFFB-83C1-63F2-8DFA-7B76BD76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1D2F-77E9-4144-A566-44728E45D969}" type="slidenum">
              <a:rPr lang="it-IT" smtClean="0"/>
              <a:t>8</a:t>
            </a:fld>
            <a:endParaRPr lang="it-IT"/>
          </a:p>
        </p:txBody>
      </p:sp>
      <p:pic>
        <p:nvPicPr>
          <p:cNvPr id="6" name="Segnaposto contenuto 5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E03AAD92-D8B3-AD59-248F-F4B61A159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1036"/>
          <a:stretch/>
        </p:blipFill>
        <p:spPr>
          <a:xfrm>
            <a:off x="838200" y="2154515"/>
            <a:ext cx="5706176" cy="2540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A5CA821-7FD0-10D3-F6D8-6CE8258E3F36}"/>
              </a:ext>
            </a:extLst>
          </p:cNvPr>
          <p:cNvSpPr txBox="1"/>
          <p:nvPr/>
        </p:nvSpPr>
        <p:spPr>
          <a:xfrm>
            <a:off x="838200" y="5493017"/>
            <a:ext cx="321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Low </a:t>
            </a:r>
            <a:r>
              <a:rPr lang="it-IT" dirty="0" err="1">
                <a:solidFill>
                  <a:schemeClr val="accent6"/>
                </a:solidFill>
              </a:rPr>
              <a:t>Coupling</a:t>
            </a:r>
            <a:r>
              <a:rPr lang="it-IT" dirty="0">
                <a:solidFill>
                  <a:schemeClr val="accent6"/>
                </a:solidFill>
              </a:rPr>
              <a:t> + High </a:t>
            </a:r>
            <a:r>
              <a:rPr lang="it-IT" dirty="0" err="1">
                <a:solidFill>
                  <a:schemeClr val="accent6"/>
                </a:solidFill>
              </a:rPr>
              <a:t>Cohesion</a:t>
            </a:r>
            <a:endParaRPr lang="it-I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8327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554</Words>
  <Application>Microsoft Macintosh PowerPoint</Application>
  <PresentationFormat>Widescreen</PresentationFormat>
  <Paragraphs>89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Helvetica</vt:lpstr>
      <vt:lpstr>Times New Roman</vt:lpstr>
      <vt:lpstr>Tema di Office</vt:lpstr>
      <vt:lpstr>Ingegneria del Software</vt:lpstr>
      <vt:lpstr>Indice:</vt:lpstr>
      <vt:lpstr>MVC: SCELTA PROGETTUALE</vt:lpstr>
      <vt:lpstr>MVC: SEPARAZIONE DELLE VIEW</vt:lpstr>
      <vt:lpstr>MVC: SEPARAZIONE MODELLO-VISTA</vt:lpstr>
      <vt:lpstr>Presentazione standard di PowerPoint</vt:lpstr>
      <vt:lpstr>MVC: DIPENDENZE</vt:lpstr>
      <vt:lpstr>MVC: SSD MANAGER</vt:lpstr>
      <vt:lpstr>GRASP: PATTERN VALUTATIVI</vt:lpstr>
      <vt:lpstr>PATTERN GRASP: INFORMATION EXPERT</vt:lpstr>
      <vt:lpstr>PATTERN GRASP: CREATOR</vt:lpstr>
      <vt:lpstr>PATTERN SOLID: OPEN CLOSED</vt:lpstr>
      <vt:lpstr>PATTERN SOLID: INTERFACE SEGREGATION</vt:lpstr>
      <vt:lpstr>PATTERN SOLID: INTERFACE SEGREGATION</vt:lpstr>
      <vt:lpstr>PATTERN SOLID: INTERFACE SEGREGATION</vt:lpstr>
      <vt:lpstr>PATTERN GoF: (SIMPLE) FACTORY</vt:lpstr>
      <vt:lpstr>PATTERN GoF: (SIMPLE) FACTORY</vt:lpstr>
      <vt:lpstr>TESTING: BLACK-BOX </vt:lpstr>
      <vt:lpstr>REFACTORING: MOVE METHOD</vt:lpstr>
      <vt:lpstr>REFACTORING: ANALISI MOVE METHOD</vt:lpstr>
      <vt:lpstr>REFACTORING: MOVE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Ingegneria del Software</dc:title>
  <dc:creator>paolo formentelli</dc:creator>
  <cp:lastModifiedBy>paolo formentelli</cp:lastModifiedBy>
  <cp:revision>32</cp:revision>
  <dcterms:created xsi:type="dcterms:W3CDTF">2024-12-04T09:32:45Z</dcterms:created>
  <dcterms:modified xsi:type="dcterms:W3CDTF">2025-02-12T08:36:22Z</dcterms:modified>
</cp:coreProperties>
</file>